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3" r:id="rId3"/>
    <p:sldId id="272" r:id="rId4"/>
    <p:sldId id="262" r:id="rId5"/>
    <p:sldId id="414" r:id="rId6"/>
    <p:sldId id="413" r:id="rId7"/>
    <p:sldId id="415" r:id="rId8"/>
    <p:sldId id="416" r:id="rId9"/>
    <p:sldId id="417" r:id="rId10"/>
    <p:sldId id="418" r:id="rId11"/>
    <p:sldId id="419" r:id="rId12"/>
    <p:sldId id="264" r:id="rId13"/>
    <p:sldId id="420" r:id="rId14"/>
    <p:sldId id="421" r:id="rId15"/>
    <p:sldId id="422" r:id="rId16"/>
    <p:sldId id="423" r:id="rId17"/>
    <p:sldId id="424" r:id="rId18"/>
    <p:sldId id="425" r:id="rId19"/>
    <p:sldId id="426" r:id="rId20"/>
    <p:sldId id="428" r:id="rId21"/>
    <p:sldId id="429" r:id="rId22"/>
    <p:sldId id="427" r:id="rId23"/>
    <p:sldId id="430" r:id="rId24"/>
    <p:sldId id="431" r:id="rId25"/>
    <p:sldId id="432" r:id="rId26"/>
    <p:sldId id="433" r:id="rId27"/>
    <p:sldId id="434" r:id="rId28"/>
    <p:sldId id="435" r:id="rId29"/>
    <p:sldId id="436" r:id="rId30"/>
    <p:sldId id="437" r:id="rId31"/>
    <p:sldId id="438" r:id="rId32"/>
    <p:sldId id="439" r:id="rId33"/>
    <p:sldId id="440" r:id="rId34"/>
    <p:sldId id="441" r:id="rId35"/>
    <p:sldId id="442" r:id="rId36"/>
    <p:sldId id="443" r:id="rId37"/>
    <p:sldId id="444" r:id="rId38"/>
    <p:sldId id="445" r:id="rId39"/>
    <p:sldId id="446" r:id="rId40"/>
    <p:sldId id="412" r:id="rId41"/>
    <p:sldId id="448" r:id="rId42"/>
    <p:sldId id="449" r:id="rId4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50" autoAdjust="0"/>
    <p:restoredTop sz="94660"/>
  </p:normalViewPr>
  <p:slideViewPr>
    <p:cSldViewPr snapToGrid="0">
      <p:cViewPr varScale="1">
        <p:scale>
          <a:sx n="94" d="100"/>
          <a:sy n="94" d="100"/>
        </p:scale>
        <p:origin x="37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28/03/2015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665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28/03/2015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76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28/03/2015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95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28/03/2015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416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28/03/2015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635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28/03/2015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3962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28/03/2015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0680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28/03/2015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0070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28/03/2015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93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28/03/2015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0187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28/03/2015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62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27879-2C69-48A3-AD55-3394DC4713EF}" type="datetimeFigureOut">
              <a:rPr lang="pt-BR" smtClean="0"/>
              <a:t>28/03/2015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259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sdgraphics.com/wp-content/uploads/2009/09/abstract-desig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53360"/>
            <a:ext cx="9144000" cy="412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psdgraphics.com/wp-content/uploads/2009/09/abstract-desig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0"/>
          <a:stretch/>
        </p:blipFill>
        <p:spPr bwMode="auto">
          <a:xfrm flipH="1" flipV="1">
            <a:off x="0" y="0"/>
            <a:ext cx="9144000" cy="336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280" y="3935615"/>
            <a:ext cx="596716" cy="6497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63996" y="3954430"/>
            <a:ext cx="54078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Templo Batista Bíblico</a:t>
            </a:r>
            <a:endParaRPr lang="pt-BR" sz="35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783329"/>
            <a:ext cx="91440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F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UNDAMENTOS </a:t>
            </a:r>
            <a:r>
              <a:rPr lang="pt-BR" sz="7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CLESIOLÓGICOS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63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74990"/>
            <a:chOff x="0" y="0"/>
            <a:chExt cx="9144000" cy="6874990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53360"/>
              <a:ext cx="9144000" cy="4121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80"/>
            <a:stretch/>
          </p:blipFill>
          <p:spPr bwMode="auto">
            <a:xfrm flipH="1" flipV="1">
              <a:off x="0" y="0"/>
              <a:ext cx="9144000" cy="3362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837220" y="2783329"/>
            <a:ext cx="752454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O que é a igreja.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826169" y="2447962"/>
            <a:ext cx="351287" cy="351287"/>
            <a:chOff x="2951605" y="2025012"/>
            <a:chExt cx="351287" cy="351287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 rot="16200000">
            <a:off x="826169" y="4165694"/>
            <a:ext cx="351287" cy="351287"/>
            <a:chOff x="2951605" y="2025012"/>
            <a:chExt cx="351287" cy="351287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 flipH="1">
            <a:off x="8010478" y="2445848"/>
            <a:ext cx="351287" cy="351287"/>
            <a:chOff x="2951605" y="2025012"/>
            <a:chExt cx="351287" cy="351287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5400000" flipH="1">
            <a:off x="8001634" y="4167993"/>
            <a:ext cx="351287" cy="351287"/>
            <a:chOff x="2951605" y="2025012"/>
            <a:chExt cx="351287" cy="351287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860464" y="1836967"/>
            <a:ext cx="7467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u="sng" dirty="0" smtClean="0">
                <a:solidFill>
                  <a:schemeClr val="bg2">
                    <a:lumMod val="25000"/>
                  </a:schemeClr>
                </a:solidFill>
              </a:rPr>
              <a:t>Bibliologia:</a:t>
            </a:r>
            <a:endParaRPr lang="pt-BR" sz="4000" u="sng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7919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74432" y="1486353"/>
            <a:ext cx="847452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Objetivos:</a:t>
            </a:r>
            <a:endParaRPr lang="pt-BR" sz="2900" dirty="0">
              <a:latin typeface="Arial Rounded MT Bold" panose="020F070403050403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00311" y="2197101"/>
            <a:ext cx="8474529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1 – Firmar nossa </a:t>
            </a: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conceito do que é a igreja em termos bíblicos.</a:t>
            </a:r>
            <a:endParaRPr lang="pt-BR" sz="2700" dirty="0" smtClean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  <a:p>
            <a:pPr>
              <a:spcBef>
                <a:spcPts val="1800"/>
              </a:spcBef>
            </a:pP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2 – </a:t>
            </a: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Salientar as implicações do conceito da eclesiologia com base na comunidade.</a:t>
            </a:r>
            <a:endParaRPr lang="pt-BR" sz="27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642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://1.bp.blogspot.com/-MDTisyzp-4s/U8ewi1o9jbI/AAAAAAAAJtg/9LR08ojwTv8/s1600/boneco_apresentaca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963" y="2691261"/>
            <a:ext cx="2248850" cy="2593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200.144.182.130/iee/sites/default/files/apresent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57" y="2446333"/>
            <a:ext cx="2803071" cy="28030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ular Callout 3"/>
          <p:cNvSpPr/>
          <p:nvPr/>
        </p:nvSpPr>
        <p:spPr>
          <a:xfrm>
            <a:off x="2049237" y="1149726"/>
            <a:ext cx="3780064" cy="1175657"/>
          </a:xfrm>
          <a:prstGeom prst="wedgeRoundRectCallout">
            <a:avLst>
              <a:gd name="adj1" fmla="val -41497"/>
              <a:gd name="adj2" fmla="val 77083"/>
              <a:gd name="adj3" fmla="val 16667"/>
            </a:avLst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 smtClean="0">
                <a:solidFill>
                  <a:schemeClr val="bg2">
                    <a:lumMod val="25000"/>
                  </a:schemeClr>
                </a:solidFill>
              </a:rPr>
              <a:t>Onde fica a sua igreja?</a:t>
            </a:r>
            <a:endParaRPr lang="pt-BR" sz="25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171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://1.bp.blogspot.com/-MDTisyzp-4s/U8ewi1o9jbI/AAAAAAAAJtg/9LR08ojwTv8/s1600/boneco_apresentaca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963" y="2691261"/>
            <a:ext cx="2248850" cy="2593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200.144.182.130/iee/sites/default/files/apresent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57" y="2446333"/>
            <a:ext cx="2803071" cy="28030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ular Callout 3"/>
          <p:cNvSpPr/>
          <p:nvPr/>
        </p:nvSpPr>
        <p:spPr>
          <a:xfrm>
            <a:off x="2049237" y="1149726"/>
            <a:ext cx="3780064" cy="1175657"/>
          </a:xfrm>
          <a:prstGeom prst="wedgeRoundRectCallout">
            <a:avLst>
              <a:gd name="adj1" fmla="val 61527"/>
              <a:gd name="adj2" fmla="val 120833"/>
              <a:gd name="adj3" fmla="val 16667"/>
            </a:avLst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 smtClean="0">
                <a:solidFill>
                  <a:schemeClr val="bg2">
                    <a:lumMod val="25000"/>
                  </a:schemeClr>
                </a:solidFill>
              </a:rPr>
              <a:t>Na avenida São João 2000.</a:t>
            </a:r>
            <a:endParaRPr lang="pt-BR" sz="25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994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61258" y="1417284"/>
            <a:ext cx="8475648" cy="3649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Várias respostas diferentes podem ser oferecidas pelos cristãos em nossa cultura vigente para responder o que é a igreja de Jesus Cristo. Todo cristão concorda sobre a importância da igreja, mas nem sempre a resposta está de acordo com suas afirmações. 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Nem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sempre o problema está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nas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definições, mas na prática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que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tais definições exigem. </a:t>
            </a:r>
            <a:endParaRPr lang="pt-BR" sz="2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 descr="http://www.bomdiapai.com.br/wp-content/uploads/2010/08/igreja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314" y="3208563"/>
            <a:ext cx="4360850" cy="31759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98638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61258" y="1417284"/>
            <a:ext cx="84756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bg2">
                    <a:lumMod val="25000"/>
                  </a:schemeClr>
                </a:solidFill>
              </a:rPr>
              <a:t>Observe </a:t>
            </a:r>
            <a:r>
              <a:rPr lang="pt-BR" sz="2800" b="1" dirty="0">
                <a:solidFill>
                  <a:schemeClr val="bg2">
                    <a:lumMod val="25000"/>
                  </a:schemeClr>
                </a:solidFill>
              </a:rPr>
              <a:t>Mt 16.18</a:t>
            </a:r>
            <a:endParaRPr lang="pt-BR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Text Box 3"/>
          <p:cNvSpPr txBox="1"/>
          <p:nvPr/>
        </p:nvSpPr>
        <p:spPr>
          <a:xfrm>
            <a:off x="432707" y="2555422"/>
            <a:ext cx="8458199" cy="1910442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900" i="1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“Também eu te digo que tu és Pedro, e sobre esta pedra edificarei a minha igreja, e as portas do inferno não prevalecerão contra ela.”</a:t>
            </a:r>
            <a:endParaRPr lang="pt-BR" sz="29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858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http://www.bomdespacho.mg.gov.br/wp-content/uploads/2013/07/material-construcao-desenh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272" y="3004392"/>
            <a:ext cx="3028950" cy="36193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73528" y="1382478"/>
            <a:ext cx="8409215" cy="2957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9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Prédio (templo). </a:t>
            </a:r>
            <a:endParaRPr lang="pt-BR" sz="29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 </a:t>
            </a:r>
            <a:r>
              <a:rPr lang="pt-BR" sz="29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alguém pergunta: “onde fica a sua igreja?” Todos sabemos que, aquele que pergunta, quer saber o endereço do prédio onde os cultos </a:t>
            </a: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são </a:t>
            </a:r>
            <a:r>
              <a:rPr lang="pt-BR" sz="29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realizados. Talvez, seja este o </a:t>
            </a: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pensamento </a:t>
            </a:r>
            <a:r>
              <a:rPr lang="pt-BR" sz="29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mais comum. </a:t>
            </a:r>
            <a:endParaRPr lang="pt-BR" sz="2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442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473528" y="1382478"/>
            <a:ext cx="8409215" cy="370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200" b="1" dirty="0"/>
              <a:t>Instituição. </a:t>
            </a:r>
            <a:endParaRPr lang="pt-BR" sz="3200" dirty="0"/>
          </a:p>
          <a:p>
            <a:r>
              <a:rPr lang="pt-BR" sz="2900" dirty="0">
                <a:latin typeface="+mj-lt"/>
              </a:rPr>
              <a:t>Outra resposta comum sobre o que é a igreja, está na sua institucionalização – denominação ou organização. Quando alguém pergunta: - qual é a sua igreja? Certamente está se referindo a </a:t>
            </a:r>
            <a:r>
              <a:rPr lang="pt-BR" sz="2900" dirty="0" smtClean="0">
                <a:latin typeface="+mj-lt"/>
              </a:rPr>
              <a:t>                                                              qual </a:t>
            </a:r>
            <a:r>
              <a:rPr lang="pt-BR" sz="2900" dirty="0">
                <a:latin typeface="+mj-lt"/>
              </a:rPr>
              <a:t>denominação ou instituição </a:t>
            </a:r>
            <a:r>
              <a:rPr lang="pt-BR" sz="2900" dirty="0" smtClean="0">
                <a:latin typeface="+mj-lt"/>
              </a:rPr>
              <a:t>                                     você </a:t>
            </a:r>
            <a:r>
              <a:rPr lang="pt-BR" sz="2900" dirty="0">
                <a:latin typeface="+mj-lt"/>
              </a:rPr>
              <a:t>faz parte. </a:t>
            </a:r>
          </a:p>
          <a:p>
            <a:r>
              <a:rPr lang="pt-BR" sz="2900" dirty="0">
                <a:latin typeface="+mj-lt"/>
              </a:rPr>
              <a:t> </a:t>
            </a:r>
          </a:p>
        </p:txBody>
      </p:sp>
      <p:pic>
        <p:nvPicPr>
          <p:cNvPr id="4098" name="Picture 2" descr="https://encrypted-tbn3.gstatic.com/images?q=tbn:ANd9GcR8yTSpzLE-y3WYk8M3qL7S3HViApr1YC4nWJp2-HLD21aAo5K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571" y="3703011"/>
            <a:ext cx="2971800" cy="2971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087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473528" y="1382478"/>
            <a:ext cx="8409215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900" b="1" dirty="0">
                <a:latin typeface="+mj-lt"/>
              </a:rPr>
              <a:t>•	Religião.</a:t>
            </a:r>
          </a:p>
          <a:p>
            <a:pPr lvl="0"/>
            <a:r>
              <a:rPr lang="pt-BR" sz="2900" dirty="0">
                <a:latin typeface="+mj-lt"/>
              </a:rPr>
              <a:t>A terceira resposta, que acredito ser mais comum, está relacionada à entidade religiosa. Talvez, não entre os evangélicos, mas de modo geral, quando se referem à igreja pensam em algo religioso, seja católico, evangélico ou de </a:t>
            </a:r>
            <a:r>
              <a:rPr lang="pt-BR" sz="2900" dirty="0" smtClean="0">
                <a:latin typeface="+mj-lt"/>
              </a:rPr>
              <a:t>                                                                                   qualquer </a:t>
            </a:r>
            <a:r>
              <a:rPr lang="pt-BR" sz="2900" dirty="0">
                <a:latin typeface="+mj-lt"/>
              </a:rPr>
              <a:t>outra </a:t>
            </a:r>
            <a:r>
              <a:rPr lang="pt-BR" sz="2900" dirty="0" smtClean="0">
                <a:latin typeface="+mj-lt"/>
              </a:rPr>
              <a:t>religião.</a:t>
            </a:r>
            <a:endParaRPr lang="pt-BR" sz="2900" dirty="0">
              <a:latin typeface="+mj-lt"/>
            </a:endParaRPr>
          </a:p>
          <a:p>
            <a:pPr lvl="0"/>
            <a:endParaRPr lang="pt-BR" sz="2900" dirty="0">
              <a:latin typeface="+mj-lt"/>
            </a:endParaRPr>
          </a:p>
        </p:txBody>
      </p:sp>
      <p:pic>
        <p:nvPicPr>
          <p:cNvPr id="2" name="Picture 2" descr="http://1.bp.blogspot.com/-IR-ghjCVkls/Txr_MmhbbqI/AAAAAAAAARE/Q_qvWt1_qzg/s320/BANDEIRA+COM+DESENHO+DA+LIBERDADE+RELIGIOSA+201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2" t="17679" r="3318" b="17678"/>
          <a:stretch/>
        </p:blipFill>
        <p:spPr bwMode="auto">
          <a:xfrm>
            <a:off x="4303938" y="3664281"/>
            <a:ext cx="4840062" cy="25030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5222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440872" y="1464120"/>
            <a:ext cx="8409215" cy="5001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900" b="1" dirty="0" smtClean="0">
                <a:latin typeface="+mj-lt"/>
              </a:rPr>
              <a:t>•</a:t>
            </a:r>
            <a:r>
              <a:rPr lang="pt-BR" sz="2900" b="1" dirty="0">
                <a:latin typeface="+mj-lt"/>
              </a:rPr>
              <a:t>	Credos. </a:t>
            </a:r>
          </a:p>
          <a:p>
            <a:pPr lvl="0"/>
            <a:r>
              <a:rPr lang="pt-BR" sz="2900" dirty="0">
                <a:latin typeface="+mj-lt"/>
              </a:rPr>
              <a:t>Associar a distinção de credo </a:t>
            </a:r>
            <a:r>
              <a:rPr lang="pt-BR" sz="2900" dirty="0" smtClean="0">
                <a:latin typeface="+mj-lt"/>
              </a:rPr>
              <a:t>                                                              para </a:t>
            </a:r>
            <a:r>
              <a:rPr lang="pt-BR" sz="2900" dirty="0">
                <a:latin typeface="+mj-lt"/>
              </a:rPr>
              <a:t>responder o que é a igreja </a:t>
            </a:r>
            <a:r>
              <a:rPr lang="pt-BR" sz="2900" dirty="0" smtClean="0">
                <a:latin typeface="+mj-lt"/>
              </a:rPr>
              <a:t>                                                                é </a:t>
            </a:r>
            <a:r>
              <a:rPr lang="pt-BR" sz="2900" dirty="0">
                <a:latin typeface="+mj-lt"/>
              </a:rPr>
              <a:t>mais comum entre os cristãos </a:t>
            </a:r>
            <a:r>
              <a:rPr lang="pt-BR" sz="2900" dirty="0" smtClean="0">
                <a:latin typeface="+mj-lt"/>
              </a:rPr>
              <a:t>                                            evangélicos</a:t>
            </a:r>
            <a:r>
              <a:rPr lang="pt-BR" sz="2900" dirty="0">
                <a:latin typeface="+mj-lt"/>
              </a:rPr>
              <a:t>, mas um católico </a:t>
            </a:r>
            <a:r>
              <a:rPr lang="pt-BR" sz="2900" dirty="0" smtClean="0">
                <a:latin typeface="+mj-lt"/>
              </a:rPr>
              <a:t>                                                                 ou </a:t>
            </a:r>
            <a:r>
              <a:rPr lang="pt-BR" sz="2900" dirty="0">
                <a:latin typeface="+mj-lt"/>
              </a:rPr>
              <a:t>não cristão pode fazer a mesma referência ao citar a igreja evangélica.  Quando se pergunta sobre a igreja, não é raro associar indagações: “é uma igreja fundamentalista, pentecostal, neo-pentecostal, tradicional, ortodoxa, neo-ortodoxa, histórica, renovada, reformada, etc.?”</a:t>
            </a:r>
          </a:p>
        </p:txBody>
      </p:sp>
      <p:pic>
        <p:nvPicPr>
          <p:cNvPr id="6146" name="Picture 2" descr="http://1.bp.blogspot.com/-pjr6F1uIi0Q/TxR3OvNfSSI/AAAAAAAAABg/EBwLqz9Lw00/s1600/foto+para+blog+IEQ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210" y="1202443"/>
            <a:ext cx="3740161" cy="24909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622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Comunidade dos Santos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21555" y="1255153"/>
            <a:ext cx="8432588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>
                <a:latin typeface="+mj-lt"/>
              </a:rPr>
              <a:t>A igreja de Jesus Cristo é uma comunidade composta por pessoas salvas, redimidas e que vivem juntas para formar um povo em torno de algo comum - Deus. Observe os textos abaixo e note as referências a uma comunidade:</a:t>
            </a:r>
            <a:endParaRPr lang="pt-BR" sz="2900" dirty="0">
              <a:latin typeface="+mj-lt"/>
            </a:endParaRPr>
          </a:p>
        </p:txBody>
      </p:sp>
      <p:pic>
        <p:nvPicPr>
          <p:cNvPr id="7170" name="Picture 2" descr="http://4.bp.blogspot.com/-40yxUQ5Jmak/Tjfr4x43AlI/AAAAAAAACWc/C-dj-y4t_sc/s1600/comunidade%255B1%255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427" y="3600450"/>
            <a:ext cx="5548229" cy="29484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0282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Comunidade dos Santos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21555" y="1255153"/>
            <a:ext cx="8432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2800" b="1" dirty="0">
                <a:latin typeface="+mj-lt"/>
              </a:rPr>
              <a:t>Mt 16.18.</a:t>
            </a:r>
          </a:p>
        </p:txBody>
      </p:sp>
      <p:sp>
        <p:nvSpPr>
          <p:cNvPr id="9" name="Text Box 11"/>
          <p:cNvSpPr txBox="1"/>
          <p:nvPr/>
        </p:nvSpPr>
        <p:spPr>
          <a:xfrm>
            <a:off x="481693" y="2411487"/>
            <a:ext cx="8409214" cy="2176842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900" i="1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“Também eu te digo que tu és </a:t>
            </a:r>
            <a:r>
              <a:rPr lang="pt-BR" sz="2900" b="1" i="1" u="sng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Pedro</a:t>
            </a:r>
            <a:r>
              <a:rPr lang="pt-BR" sz="2900" i="1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 sobre esta pedra edificarei a minha </a:t>
            </a:r>
            <a:r>
              <a:rPr lang="pt-BR" sz="2900" b="1" i="1" u="sng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igreja</a:t>
            </a:r>
            <a:r>
              <a:rPr lang="pt-BR" sz="2900" i="1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 as portas do inferno não prevalecerão contra ela.”</a:t>
            </a:r>
            <a:endParaRPr lang="pt-BR" sz="29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5514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Comunidade dos Santos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21555" y="1255153"/>
            <a:ext cx="8432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2800" b="1" dirty="0">
                <a:latin typeface="+mj-lt"/>
              </a:rPr>
              <a:t>At 13.1</a:t>
            </a:r>
            <a:endParaRPr lang="pt-BR" sz="2800" dirty="0">
              <a:latin typeface="+mj-lt"/>
            </a:endParaRPr>
          </a:p>
        </p:txBody>
      </p:sp>
      <p:sp>
        <p:nvSpPr>
          <p:cNvPr id="10" name="Text Box 12"/>
          <p:cNvSpPr txBox="1"/>
          <p:nvPr/>
        </p:nvSpPr>
        <p:spPr>
          <a:xfrm>
            <a:off x="449036" y="2563586"/>
            <a:ext cx="8441871" cy="1763485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800" i="1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“Havia na </a:t>
            </a:r>
            <a:r>
              <a:rPr lang="pt-BR" sz="2800" b="1" i="1" u="sng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igreja</a:t>
            </a:r>
            <a:r>
              <a:rPr lang="pt-BR" sz="2800" i="1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Antioquia profetas e mestres: </a:t>
            </a:r>
            <a:r>
              <a:rPr lang="pt-BR" sz="2800" b="1" i="1" u="sng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Barnabé, Simeão</a:t>
            </a:r>
            <a:r>
              <a:rPr lang="pt-BR" sz="2800" i="1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por sobrenome Níger, </a:t>
            </a:r>
            <a:r>
              <a:rPr lang="pt-BR" sz="2800" b="1" i="1" u="sng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Lúcio</a:t>
            </a:r>
            <a:r>
              <a:rPr lang="pt-BR" sz="2800" i="1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Cirene, </a:t>
            </a:r>
            <a:r>
              <a:rPr lang="pt-BR" sz="2800" b="1" i="1" u="sng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Manaém</a:t>
            </a:r>
            <a:r>
              <a:rPr lang="pt-BR" sz="2800" i="1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colaço de Herodes, o tetrarca, e </a:t>
            </a:r>
            <a:r>
              <a:rPr lang="pt-BR" sz="2800" b="1" i="1" u="sng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Saulo</a:t>
            </a:r>
            <a:r>
              <a:rPr lang="pt-BR" sz="2800" i="1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pt-BR" sz="28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9023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Comunidade dos Santos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21555" y="1255153"/>
            <a:ext cx="8432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2800" b="1" dirty="0" smtClean="0">
                <a:latin typeface="+mj-lt"/>
              </a:rPr>
              <a:t>At </a:t>
            </a:r>
            <a:r>
              <a:rPr lang="pt-BR" sz="2800" b="1" dirty="0">
                <a:latin typeface="+mj-lt"/>
              </a:rPr>
              <a:t>14.27</a:t>
            </a:r>
            <a:endParaRPr lang="pt-BR" sz="2800" dirty="0">
              <a:latin typeface="+mj-lt"/>
            </a:endParaRPr>
          </a:p>
        </p:txBody>
      </p:sp>
      <p:sp>
        <p:nvSpPr>
          <p:cNvPr id="9" name="Text Box 13"/>
          <p:cNvSpPr txBox="1"/>
          <p:nvPr/>
        </p:nvSpPr>
        <p:spPr>
          <a:xfrm>
            <a:off x="374432" y="2320592"/>
            <a:ext cx="8362474" cy="2300394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800" i="1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“Ali chegados, </a:t>
            </a:r>
            <a:r>
              <a:rPr lang="pt-BR" sz="2800" b="1" i="1" u="sng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reunida a igreja</a:t>
            </a:r>
            <a:r>
              <a:rPr lang="pt-BR" sz="2800" i="1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relataram quantas coisas fizera Deus com eles e como abrira aos gentios a porta da fé.”</a:t>
            </a:r>
            <a:endParaRPr lang="pt-BR" sz="28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7359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Comunidade dos Santos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21555" y="1255153"/>
            <a:ext cx="8432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2800" b="1" dirty="0" smtClean="0">
                <a:latin typeface="+mj-lt"/>
              </a:rPr>
              <a:t>3Jo </a:t>
            </a:r>
            <a:r>
              <a:rPr lang="pt-BR" sz="2800" b="1" dirty="0">
                <a:latin typeface="+mj-lt"/>
              </a:rPr>
              <a:t>1.9</a:t>
            </a:r>
            <a:endParaRPr lang="pt-BR" sz="2800" dirty="0">
              <a:latin typeface="+mj-lt"/>
            </a:endParaRPr>
          </a:p>
        </p:txBody>
      </p:sp>
      <p:sp>
        <p:nvSpPr>
          <p:cNvPr id="10" name="Text Box 16"/>
          <p:cNvSpPr txBox="1"/>
          <p:nvPr/>
        </p:nvSpPr>
        <p:spPr>
          <a:xfrm>
            <a:off x="309118" y="2628037"/>
            <a:ext cx="8581789" cy="1837826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800" i="1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“Escrevi alguma coisa à </a:t>
            </a:r>
            <a:r>
              <a:rPr lang="pt-BR" sz="2800" b="1" i="1" u="sng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igreja</a:t>
            </a:r>
            <a:r>
              <a:rPr lang="pt-BR" sz="2800" i="1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mas </a:t>
            </a:r>
            <a:r>
              <a:rPr lang="pt-BR" sz="2800" b="1" i="1" u="sng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Diótrefes</a:t>
            </a:r>
            <a:r>
              <a:rPr lang="pt-BR" sz="2800" i="1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que gosta de exercer a primazia entre </a:t>
            </a:r>
            <a:r>
              <a:rPr lang="pt-BR" sz="2800" b="1" i="1" u="sng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eles</a:t>
            </a:r>
            <a:r>
              <a:rPr lang="pt-BR" sz="2800" i="1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não nos dá acolhida.”</a:t>
            </a:r>
            <a:endParaRPr lang="pt-BR" sz="28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5017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Não é uma organização, apenas viver organizada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653269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81644" y="1784678"/>
            <a:ext cx="8956221" cy="1785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0980" algn="just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igreja de Deus, no mundo, é composta por uma grande comunidade, mas evidentemente que ela se organiza por pequenas comunidades, o que chamamos de “igreja local”. Para isso note as inferências abaixo:</a:t>
            </a:r>
            <a:endParaRPr lang="pt-BR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 descr="http://todahelohim.com/wp-content/uploads/2008/02/igreja-pessoas-comunhao-960x50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637" y="3988255"/>
            <a:ext cx="5037364" cy="26638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84131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Não é uma organização, apenas viver organizada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653269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45831" y="1866655"/>
            <a:ext cx="84593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/>
              <a:t>•</a:t>
            </a:r>
            <a:r>
              <a:rPr lang="pt-BR" sz="2800" b="1" dirty="0"/>
              <a:t>	A igreja não é uma organização, mas precisa viver organizada. </a:t>
            </a:r>
          </a:p>
        </p:txBody>
      </p:sp>
      <p:sp>
        <p:nvSpPr>
          <p:cNvPr id="5" name="Rectangle 4"/>
          <p:cNvSpPr/>
          <p:nvPr/>
        </p:nvSpPr>
        <p:spPr>
          <a:xfrm>
            <a:off x="145831" y="3034147"/>
            <a:ext cx="8745076" cy="2315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 comunidade, devemos nos organizar para que possamos cumprir as exigências cabíveis à igreja, viver melhor e atingir os alvos e metas, mas não é isso o que nos torna igreja. A necessidade de organização existe porque:</a:t>
            </a:r>
            <a:endParaRPr lang="pt-BR" sz="2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077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Não é uma organização, apenas viver organizada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653269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45831" y="1866655"/>
            <a:ext cx="84593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/>
              <a:t>•</a:t>
            </a:r>
            <a:r>
              <a:rPr lang="pt-BR" sz="2800" b="1" dirty="0"/>
              <a:t>	A igreja não é uma organização, mas precisa viver organizada. </a:t>
            </a:r>
          </a:p>
        </p:txBody>
      </p:sp>
      <p:sp>
        <p:nvSpPr>
          <p:cNvPr id="2" name="Rectangle 1"/>
          <p:cNvSpPr/>
          <p:nvPr/>
        </p:nvSpPr>
        <p:spPr>
          <a:xfrm>
            <a:off x="1412421" y="2987891"/>
            <a:ext cx="6319157" cy="485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pt-BR" sz="2500" b="1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Devemos cumprir as leis sociais – II Co </a:t>
            </a:r>
            <a:r>
              <a:rPr lang="pt-BR" sz="2500" b="1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8.21</a:t>
            </a:r>
            <a:endParaRPr lang="pt-BR" sz="2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 Box 16"/>
          <p:cNvSpPr txBox="1"/>
          <p:nvPr/>
        </p:nvSpPr>
        <p:spPr>
          <a:xfrm>
            <a:off x="374432" y="4382739"/>
            <a:ext cx="8581789" cy="1546016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8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“pois </a:t>
            </a:r>
            <a:r>
              <a:rPr lang="pt-BR" sz="28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nos preocupa é procedermos honestamente, não só perante o Senhor, como também diante dos homens</a:t>
            </a:r>
            <a:r>
              <a:rPr lang="pt-BR" sz="28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pt-BR" sz="2800" i="1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714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Não é uma organização, apenas viver organizada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653269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45831" y="1866655"/>
            <a:ext cx="84593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/>
              <a:t>•</a:t>
            </a:r>
            <a:r>
              <a:rPr lang="pt-BR" sz="2800" b="1" dirty="0"/>
              <a:t>	A igreja não é uma organização, mas precisa viver organizada. </a:t>
            </a:r>
          </a:p>
        </p:txBody>
      </p:sp>
      <p:sp>
        <p:nvSpPr>
          <p:cNvPr id="2" name="Rectangle 1"/>
          <p:cNvSpPr/>
          <p:nvPr/>
        </p:nvSpPr>
        <p:spPr>
          <a:xfrm>
            <a:off x="1412421" y="2987891"/>
            <a:ext cx="6319157" cy="1327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pt-BR" sz="2500" b="1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Devemos cumprir as leis sociais – II Co </a:t>
            </a:r>
            <a:r>
              <a:rPr lang="pt-BR" sz="2500" b="1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8.21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pt-BR" sz="2500" b="1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Tornar a comunidade melhor – Lc 14.28</a:t>
            </a:r>
            <a:endParaRPr lang="pt-BR" sz="25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endParaRPr lang="pt-BR" sz="2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 Box 16"/>
          <p:cNvSpPr txBox="1"/>
          <p:nvPr/>
        </p:nvSpPr>
        <p:spPr>
          <a:xfrm>
            <a:off x="374432" y="4382739"/>
            <a:ext cx="8581789" cy="1546016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8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“Pois </a:t>
            </a:r>
            <a:r>
              <a:rPr lang="pt-BR" sz="28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de vós, pretendendo construir uma torre, não se assenta primeiro para calcular a despesa e verificar se tem os meios para a concluir</a:t>
            </a:r>
            <a:r>
              <a:rPr lang="pt-BR" sz="28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?”</a:t>
            </a:r>
            <a:endParaRPr lang="pt-BR" sz="2800" i="1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071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Não é uma organização, apenas viver organizada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653269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45831" y="1866655"/>
            <a:ext cx="84593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/>
              <a:t>•</a:t>
            </a:r>
            <a:r>
              <a:rPr lang="pt-BR" sz="2800" b="1" dirty="0"/>
              <a:t>	A igreja não é uma organização, mas precisa viver organizada. </a:t>
            </a:r>
          </a:p>
        </p:txBody>
      </p:sp>
      <p:sp>
        <p:nvSpPr>
          <p:cNvPr id="2" name="Rectangle 1"/>
          <p:cNvSpPr/>
          <p:nvPr/>
        </p:nvSpPr>
        <p:spPr>
          <a:xfrm>
            <a:off x="1412421" y="2987891"/>
            <a:ext cx="6319157" cy="2150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pt-BR" sz="2500" b="1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Devemos cumprir as leis sociais – II Co </a:t>
            </a:r>
            <a:r>
              <a:rPr lang="pt-BR" sz="2500" b="1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8.21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pt-BR" sz="2500" b="1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Tornar a comunidade melhor – Lc </a:t>
            </a:r>
            <a:r>
              <a:rPr lang="pt-BR" sz="2500" b="1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14.28</a:t>
            </a: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pt-BR" sz="2500" b="1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Cumprir sua missão – At 6.2-3 </a:t>
            </a:r>
            <a:endParaRPr lang="pt-BR" sz="25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pt-BR" sz="25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endParaRPr lang="pt-BR" sz="2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 Box 16"/>
          <p:cNvSpPr txBox="1"/>
          <p:nvPr/>
        </p:nvSpPr>
        <p:spPr>
          <a:xfrm>
            <a:off x="374432" y="4382739"/>
            <a:ext cx="8581789" cy="2233713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6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“Então</a:t>
            </a:r>
            <a:r>
              <a:rPr lang="pt-BR" sz="26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os doze convocaram a comunidade dos discípulos e disseram: Não é razoável que nós abandonemos a palavra de Deus para servir às mesas</a:t>
            </a:r>
            <a:r>
              <a:rPr lang="pt-BR" sz="26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Mas</a:t>
            </a:r>
            <a:r>
              <a:rPr lang="pt-BR" sz="26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irmãos, escolhei dentre vós sete homens de boa reputação, cheios do Espírito e de sabedoria, aos quais encarregaremos deste serviço</a:t>
            </a:r>
            <a:r>
              <a:rPr lang="pt-BR" sz="26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;”</a:t>
            </a:r>
            <a:endParaRPr lang="pt-BR" sz="2600" i="1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279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Não é uma organização, apenas viver organizada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653269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45831" y="1866655"/>
            <a:ext cx="84593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dirty="0" smtClean="0"/>
              <a:t>•   </a:t>
            </a:r>
            <a:r>
              <a:rPr lang="pt-BR" sz="2800" b="1" dirty="0" smtClean="0"/>
              <a:t>A </a:t>
            </a:r>
            <a:r>
              <a:rPr lang="pt-BR" sz="2800" b="1" dirty="0"/>
              <a:t>igreja não vive por dinheiro, mas precisa de dinheiro para viver. </a:t>
            </a:r>
            <a:endParaRPr lang="pt-BR" sz="2800" dirty="0"/>
          </a:p>
        </p:txBody>
      </p:sp>
      <p:sp>
        <p:nvSpPr>
          <p:cNvPr id="3" name="Rectangle 2"/>
          <p:cNvSpPr/>
          <p:nvPr/>
        </p:nvSpPr>
        <p:spPr>
          <a:xfrm>
            <a:off x="587828" y="2994647"/>
            <a:ext cx="8049986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igreja não objetiva lucro. Finanças não devem ser o alvo da igreja em nenhuma de suas atividades, mas é obvio que a igreja precisa de dinheiro para sobreviver. O sustento de suas atividades e missão é realizado pela compreensão daqueles que a compõem como comunidade. O dízimo não é um sacrilégio imposto aos cristãos, mas um ato voluntário pelo qual cada membro da comunidade irá sustentá-la por concordarem que ela deva existir.  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568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Não é uma organização, apenas viver organizada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653269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45831" y="1866655"/>
            <a:ext cx="84593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dirty="0" smtClean="0"/>
              <a:t>•   </a:t>
            </a:r>
            <a:r>
              <a:rPr lang="pt-BR" sz="2800" b="1" dirty="0" smtClean="0"/>
              <a:t>A </a:t>
            </a:r>
            <a:r>
              <a:rPr lang="pt-BR" sz="2800" b="1" dirty="0"/>
              <a:t>igreja não vive por dinheiro, mas precisa de dinheiro para viver. </a:t>
            </a:r>
            <a:endParaRPr lang="pt-BR" sz="2800" dirty="0"/>
          </a:p>
        </p:txBody>
      </p:sp>
      <p:sp>
        <p:nvSpPr>
          <p:cNvPr id="2" name="Rectangle 1"/>
          <p:cNvSpPr/>
          <p:nvPr/>
        </p:nvSpPr>
        <p:spPr>
          <a:xfrm>
            <a:off x="244929" y="3139328"/>
            <a:ext cx="7863327" cy="503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0430" algn="just">
              <a:lnSpc>
                <a:spcPct val="107000"/>
              </a:lnSpc>
              <a:spcAft>
                <a:spcPts val="0"/>
              </a:spcAft>
            </a:pP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ebdings" panose="05030102010509060703" pitchFamily="18" charset="2"/>
              </a:rPr>
              <a:t></a:t>
            </a: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Gn 28.20-22	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16"/>
          <p:cNvSpPr txBox="1"/>
          <p:nvPr/>
        </p:nvSpPr>
        <p:spPr>
          <a:xfrm>
            <a:off x="374432" y="3939033"/>
            <a:ext cx="8581789" cy="2677420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5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“Fez </a:t>
            </a:r>
            <a:r>
              <a:rPr lang="pt-BR" sz="25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também Jacó um voto, dizendo: Se Deus for comigo, e me guardar nesta jornada que empreendo, e me der pão para comer e roupa que me vista</a:t>
            </a:r>
            <a:r>
              <a:rPr lang="pt-BR" sz="25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</a:t>
            </a:r>
            <a:r>
              <a:rPr lang="pt-BR" sz="25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maneira que eu volte em paz para a casa de meu pai, então, o SENHOR será o meu Deus;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5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pt-BR" sz="25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pedra, que erigi por coluna, será a Casa de Deus; e, de tudo quanto me concederes, certamente eu te darei o dízimo</a:t>
            </a:r>
            <a:r>
              <a:rPr lang="pt-BR" sz="25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pt-BR" sz="2500" i="1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282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Não é uma organização, apenas viver organizada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653269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45831" y="1866655"/>
            <a:ext cx="84593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dirty="0" smtClean="0"/>
              <a:t>•   </a:t>
            </a:r>
            <a:r>
              <a:rPr lang="pt-BR" sz="2800" b="1" dirty="0" smtClean="0"/>
              <a:t>A </a:t>
            </a:r>
            <a:r>
              <a:rPr lang="pt-BR" sz="2800" b="1" dirty="0"/>
              <a:t>igreja não vive por dinheiro, mas precisa de dinheiro para viver. </a:t>
            </a:r>
            <a:endParaRPr lang="pt-BR" sz="2800" dirty="0"/>
          </a:p>
        </p:txBody>
      </p:sp>
      <p:sp>
        <p:nvSpPr>
          <p:cNvPr id="2" name="Rectangle 1"/>
          <p:cNvSpPr/>
          <p:nvPr/>
        </p:nvSpPr>
        <p:spPr>
          <a:xfrm>
            <a:off x="244929" y="3139328"/>
            <a:ext cx="7863327" cy="503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0430" algn="just">
              <a:lnSpc>
                <a:spcPct val="107000"/>
              </a:lnSpc>
              <a:spcAft>
                <a:spcPts val="0"/>
              </a:spcAft>
            </a:pP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ebdings" panose="05030102010509060703" pitchFamily="18" charset="2"/>
              </a:rPr>
              <a:t></a:t>
            </a: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Gn 28.20-22	</a:t>
            </a:r>
            <a:r>
              <a:rPr lang="pt-BR" sz="25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ebdings" panose="05030102010509060703" pitchFamily="18" charset="2"/>
              </a:rPr>
              <a:t>Nm</a:t>
            </a:r>
            <a:r>
              <a:rPr lang="pt-BR" sz="25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18.26 	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16"/>
          <p:cNvSpPr txBox="1"/>
          <p:nvPr/>
        </p:nvSpPr>
        <p:spPr>
          <a:xfrm>
            <a:off x="374432" y="3939033"/>
            <a:ext cx="8581789" cy="1931088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5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“Também </a:t>
            </a:r>
            <a:r>
              <a:rPr lang="pt-BR" sz="25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falarás aos levitas e lhes dirás: Quando receberdes os dízimos da parte dos filhos de Israel, que vos dei por vossa herança, deles apresentareis uma oferta ao SENHOR: o dízimo dos dízimos</a:t>
            </a:r>
            <a:r>
              <a:rPr lang="pt-BR" sz="25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pt-BR" sz="2500" i="1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386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Não é uma organização, apenas viver organizada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653269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45831" y="1866655"/>
            <a:ext cx="84593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dirty="0" smtClean="0"/>
              <a:t>•   </a:t>
            </a:r>
            <a:r>
              <a:rPr lang="pt-BR" sz="2800" b="1" dirty="0" smtClean="0"/>
              <a:t>A </a:t>
            </a:r>
            <a:r>
              <a:rPr lang="pt-BR" sz="2800" b="1" dirty="0"/>
              <a:t>igreja não vive por dinheiro, mas precisa de dinheiro para viver. </a:t>
            </a:r>
            <a:endParaRPr lang="pt-BR" sz="2800" dirty="0"/>
          </a:p>
        </p:txBody>
      </p:sp>
      <p:sp>
        <p:nvSpPr>
          <p:cNvPr id="2" name="Rectangle 1"/>
          <p:cNvSpPr/>
          <p:nvPr/>
        </p:nvSpPr>
        <p:spPr>
          <a:xfrm>
            <a:off x="244929" y="3139328"/>
            <a:ext cx="7863327" cy="484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0430" algn="just">
              <a:lnSpc>
                <a:spcPct val="107000"/>
              </a:lnSpc>
            </a:pP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ebdings" panose="05030102010509060703" pitchFamily="18" charset="2"/>
              </a:rPr>
              <a:t></a:t>
            </a: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Gn 28.20-22	</a:t>
            </a:r>
            <a:r>
              <a:rPr lang="pt-BR" sz="25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ebdings" panose="05030102010509060703" pitchFamily="18" charset="2"/>
              </a:rPr>
              <a:t>Nm</a:t>
            </a:r>
            <a:r>
              <a:rPr lang="pt-BR" sz="25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18.26 	</a:t>
            </a:r>
            <a:r>
              <a:rPr lang="pt-BR" sz="25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ebdings" panose="05030102010509060703" pitchFamily="18" charset="2"/>
              </a:rPr>
              <a:t>At 11.29</a:t>
            </a: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t-BR" sz="2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16"/>
          <p:cNvSpPr txBox="1"/>
          <p:nvPr/>
        </p:nvSpPr>
        <p:spPr>
          <a:xfrm>
            <a:off x="374432" y="3939033"/>
            <a:ext cx="8581789" cy="1216714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5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“Os </a:t>
            </a:r>
            <a:r>
              <a:rPr lang="pt-BR" sz="25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discípulos, cada um conforme as suas posses, resolveram enviar socorro aos irmãos que moravam na Judéia</a:t>
            </a:r>
            <a:r>
              <a:rPr lang="pt-BR" sz="25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;”</a:t>
            </a:r>
            <a:endParaRPr lang="pt-BR" sz="2500" i="1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076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Não é uma organização, apenas viver organizada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653269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45831" y="1866655"/>
            <a:ext cx="84593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dirty="0" smtClean="0"/>
              <a:t>•   </a:t>
            </a:r>
            <a:r>
              <a:rPr lang="pt-BR" sz="2800" b="1" dirty="0"/>
              <a:t>A igreja não está em um endereço, mas precisa de um para se reunir. </a:t>
            </a:r>
            <a:endParaRPr lang="pt-BR" sz="2800" dirty="0"/>
          </a:p>
        </p:txBody>
      </p:sp>
      <p:sp>
        <p:nvSpPr>
          <p:cNvPr id="3" name="Rectangle 2"/>
          <p:cNvSpPr/>
          <p:nvPr/>
        </p:nvSpPr>
        <p:spPr>
          <a:xfrm>
            <a:off x="219308" y="3470703"/>
            <a:ext cx="8385848" cy="1376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é o fato de possuir um prédio para reuniões que a torna uma igreja, mas evidentemente que, se a comunidade vai se reunir, ela vai precisar de um lugar. </a:t>
            </a:r>
            <a:endParaRPr lang="pt-BR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779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Não é uma organização, apenas viver organizada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653269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45831" y="1866655"/>
            <a:ext cx="84593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dirty="0" smtClean="0"/>
              <a:t>•   </a:t>
            </a:r>
            <a:r>
              <a:rPr lang="pt-BR" sz="2800" b="1" dirty="0"/>
              <a:t>A igreja não está em um endereço, mas precisa de um para se reunir. </a:t>
            </a:r>
            <a:endParaRPr lang="pt-BR" sz="2800" dirty="0"/>
          </a:p>
        </p:txBody>
      </p:sp>
      <p:sp>
        <p:nvSpPr>
          <p:cNvPr id="2" name="Rectangle 1"/>
          <p:cNvSpPr/>
          <p:nvPr/>
        </p:nvSpPr>
        <p:spPr>
          <a:xfrm>
            <a:off x="24493" y="3086471"/>
            <a:ext cx="8809265" cy="503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ebdings" panose="05030102010509060703" pitchFamily="18" charset="2"/>
              </a:rPr>
              <a:t></a:t>
            </a: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Cl 4.15	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16"/>
          <p:cNvSpPr txBox="1"/>
          <p:nvPr/>
        </p:nvSpPr>
        <p:spPr>
          <a:xfrm>
            <a:off x="374432" y="3939033"/>
            <a:ext cx="8581789" cy="1216714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5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“Saudai </a:t>
            </a:r>
            <a:r>
              <a:rPr lang="pt-BR" sz="25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irmãos de Laodicéia, e Ninfa, e à igreja que ela hospeda em sua casa</a:t>
            </a:r>
            <a:r>
              <a:rPr lang="pt-BR" sz="25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pt-BR" sz="2500" i="1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500" i="1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183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Não é uma organização, apenas viver organizada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653269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45831" y="1866655"/>
            <a:ext cx="84593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dirty="0" smtClean="0"/>
              <a:t>•   </a:t>
            </a:r>
            <a:r>
              <a:rPr lang="pt-BR" sz="2800" b="1" dirty="0"/>
              <a:t>A igreja não está em um endereço, mas precisa de um para se reunir. </a:t>
            </a:r>
            <a:endParaRPr lang="pt-BR" sz="2800" dirty="0"/>
          </a:p>
        </p:txBody>
      </p:sp>
      <p:sp>
        <p:nvSpPr>
          <p:cNvPr id="2" name="Rectangle 1"/>
          <p:cNvSpPr/>
          <p:nvPr/>
        </p:nvSpPr>
        <p:spPr>
          <a:xfrm>
            <a:off x="24493" y="3086471"/>
            <a:ext cx="8809265" cy="503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ebdings" panose="05030102010509060703" pitchFamily="18" charset="2"/>
              </a:rPr>
              <a:t></a:t>
            </a: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Cl 4.15	</a:t>
            </a: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ebdings" panose="05030102010509060703" pitchFamily="18" charset="2"/>
              </a:rPr>
              <a:t></a:t>
            </a: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1Co 11.18 	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 Box 16"/>
          <p:cNvSpPr txBox="1"/>
          <p:nvPr/>
        </p:nvSpPr>
        <p:spPr>
          <a:xfrm>
            <a:off x="374432" y="3939033"/>
            <a:ext cx="8581789" cy="1216714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5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“Porque</a:t>
            </a:r>
            <a:r>
              <a:rPr lang="pt-BR" sz="25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antes de tudo, estou informado haver divisões entre vós quando vos reunis na igreja; e eu, em parte, o creio</a:t>
            </a:r>
            <a:r>
              <a:rPr lang="pt-BR" sz="25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pt-BR" sz="2500" i="1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219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Não é uma organização, apenas viver organizada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653269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45831" y="1866655"/>
            <a:ext cx="84593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dirty="0" smtClean="0"/>
              <a:t>•   </a:t>
            </a:r>
            <a:r>
              <a:rPr lang="pt-BR" sz="2800" b="1" dirty="0"/>
              <a:t>A igreja não está em um endereço, mas precisa de um para se reunir. </a:t>
            </a:r>
            <a:endParaRPr lang="pt-BR" sz="2800" dirty="0"/>
          </a:p>
        </p:txBody>
      </p:sp>
      <p:sp>
        <p:nvSpPr>
          <p:cNvPr id="2" name="Rectangle 1"/>
          <p:cNvSpPr/>
          <p:nvPr/>
        </p:nvSpPr>
        <p:spPr>
          <a:xfrm>
            <a:off x="24493" y="3086471"/>
            <a:ext cx="8809265" cy="503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ebdings" panose="05030102010509060703" pitchFamily="18" charset="2"/>
              </a:rPr>
              <a:t></a:t>
            </a: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Cl 4.15	</a:t>
            </a: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ebdings" panose="05030102010509060703" pitchFamily="18" charset="2"/>
              </a:rPr>
              <a:t></a:t>
            </a: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1Co 11.18 	</a:t>
            </a: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ebdings" panose="05030102010509060703" pitchFamily="18" charset="2"/>
              </a:rPr>
              <a:t></a:t>
            </a: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Rm 16.5 	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 Box 16"/>
          <p:cNvSpPr txBox="1"/>
          <p:nvPr/>
        </p:nvSpPr>
        <p:spPr>
          <a:xfrm>
            <a:off x="374432" y="3939033"/>
            <a:ext cx="8581789" cy="1216714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5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“saudai igualmente a igreja que se reúne na casa deles. Saudai meu querido Epêneto, primícias da Ásia para Cristo</a:t>
            </a:r>
            <a:r>
              <a:rPr lang="pt-BR" sz="25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pt-BR" sz="2500" i="1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742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Não é uma organização, apenas viver organizada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653269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45831" y="1866655"/>
            <a:ext cx="84593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dirty="0" smtClean="0"/>
              <a:t>•   </a:t>
            </a:r>
            <a:r>
              <a:rPr lang="pt-BR" sz="2800" b="1" dirty="0"/>
              <a:t>A igreja não está em um endereço, mas precisa de um para se reunir. </a:t>
            </a:r>
            <a:endParaRPr lang="pt-BR" sz="2800" dirty="0"/>
          </a:p>
        </p:txBody>
      </p:sp>
      <p:sp>
        <p:nvSpPr>
          <p:cNvPr id="2" name="Rectangle 1"/>
          <p:cNvSpPr/>
          <p:nvPr/>
        </p:nvSpPr>
        <p:spPr>
          <a:xfrm>
            <a:off x="24493" y="3086471"/>
            <a:ext cx="8809265" cy="484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ebdings" panose="05030102010509060703" pitchFamily="18" charset="2"/>
              </a:rPr>
              <a:t></a:t>
            </a: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Cl 4.15	</a:t>
            </a: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ebdings" panose="05030102010509060703" pitchFamily="18" charset="2"/>
              </a:rPr>
              <a:t></a:t>
            </a: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1Co 11.18 	</a:t>
            </a: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ebdings" panose="05030102010509060703" pitchFamily="18" charset="2"/>
              </a:rPr>
              <a:t></a:t>
            </a: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Rm 16.5 	</a:t>
            </a: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ebdings" panose="05030102010509060703" pitchFamily="18" charset="2"/>
              </a:rPr>
              <a:t></a:t>
            </a: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Rm 16.23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 Box 16"/>
          <p:cNvSpPr txBox="1"/>
          <p:nvPr/>
        </p:nvSpPr>
        <p:spPr>
          <a:xfrm>
            <a:off x="374432" y="3939033"/>
            <a:ext cx="8581789" cy="1216714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5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“Saúda-vos </a:t>
            </a:r>
            <a:r>
              <a:rPr lang="pt-BR" sz="25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Gaio, meu hospedeiro e de toda a igreja. Saúda-vos Erasto, tesoureiro da cidade, e o irmão Quarto</a:t>
            </a:r>
            <a:r>
              <a:rPr lang="pt-BR" sz="25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pt-BR" sz="2500" i="1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859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Não é uma organização, apenas viver organizada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653269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45831" y="1866655"/>
            <a:ext cx="84593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/>
              <a:t>•   </a:t>
            </a:r>
            <a:r>
              <a:rPr lang="pt-BR" sz="2800" dirty="0"/>
              <a:t> </a:t>
            </a:r>
            <a:r>
              <a:rPr lang="pt-BR" sz="2800" b="1" dirty="0" smtClean="0"/>
              <a:t>A </a:t>
            </a:r>
            <a:r>
              <a:rPr lang="pt-BR" sz="2800" b="1" dirty="0"/>
              <a:t>igreja não é uma comunidade pequena, mas precisa se limitar. </a:t>
            </a:r>
            <a:endParaRPr lang="pt-BR" sz="2800" dirty="0"/>
          </a:p>
        </p:txBody>
      </p:sp>
      <p:sp>
        <p:nvSpPr>
          <p:cNvPr id="3" name="Rectangle 2"/>
          <p:cNvSpPr/>
          <p:nvPr/>
        </p:nvSpPr>
        <p:spPr>
          <a:xfrm>
            <a:off x="260131" y="3249148"/>
            <a:ext cx="8591076" cy="1870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Evidentemente que para ser uma comunidade forte é necessário que haja interação em torno do fator comum. A comunidade local é um resultado natural deste fator comum delimitado pela formação do “povo”. </a:t>
            </a:r>
            <a:endParaRPr lang="pt-BR" sz="2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184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Não é uma organização, apenas viver organizada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653269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45831" y="1866655"/>
            <a:ext cx="84593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/>
              <a:t>•   </a:t>
            </a:r>
            <a:r>
              <a:rPr lang="pt-BR" sz="2800" dirty="0"/>
              <a:t> </a:t>
            </a:r>
            <a:r>
              <a:rPr lang="pt-BR" sz="2800" b="1" dirty="0" smtClean="0"/>
              <a:t>A </a:t>
            </a:r>
            <a:r>
              <a:rPr lang="pt-BR" sz="2800" b="1" dirty="0"/>
              <a:t>igreja não é uma comunidade pequena, mas precisa se limitar. </a:t>
            </a:r>
            <a:endParaRPr lang="pt-BR" sz="2800" dirty="0"/>
          </a:p>
        </p:txBody>
      </p:sp>
      <p:sp>
        <p:nvSpPr>
          <p:cNvPr id="2" name="Rectangle 1"/>
          <p:cNvSpPr/>
          <p:nvPr/>
        </p:nvSpPr>
        <p:spPr>
          <a:xfrm>
            <a:off x="749989" y="3143623"/>
            <a:ext cx="6483568" cy="520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>
              <a:lnSpc>
                <a:spcPct val="107000"/>
              </a:lnSpc>
              <a:spcAft>
                <a:spcPts val="800"/>
              </a:spcAft>
            </a:pPr>
            <a:r>
              <a:rPr lang="pt-BR" sz="26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ebdings" panose="05030102010509060703" pitchFamily="18" charset="2"/>
              </a:rPr>
              <a:t></a:t>
            </a:r>
            <a:r>
              <a:rPr lang="pt-BR" sz="26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 13.1	</a:t>
            </a:r>
            <a:endParaRPr lang="pt-BR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16"/>
          <p:cNvSpPr txBox="1"/>
          <p:nvPr/>
        </p:nvSpPr>
        <p:spPr>
          <a:xfrm>
            <a:off x="374432" y="3939033"/>
            <a:ext cx="8581789" cy="1370154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5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“Havia </a:t>
            </a:r>
            <a:r>
              <a:rPr lang="pt-BR" sz="25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igreja de Antioquia profetas e mestres: Barnabé, Simeão, por sobrenome Níger, Lúcio de Cirene, Manaém, colaço de Herodes, o tetrarca, e Saulo</a:t>
            </a:r>
            <a:r>
              <a:rPr lang="pt-BR" sz="25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pt-BR" sz="2500" i="1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590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Não é uma organização, apenas viver organizada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653269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45831" y="1866655"/>
            <a:ext cx="84593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/>
              <a:t>•   </a:t>
            </a:r>
            <a:r>
              <a:rPr lang="pt-BR" sz="2800" dirty="0"/>
              <a:t> </a:t>
            </a:r>
            <a:r>
              <a:rPr lang="pt-BR" sz="2800" b="1" dirty="0" smtClean="0"/>
              <a:t>A </a:t>
            </a:r>
            <a:r>
              <a:rPr lang="pt-BR" sz="2800" b="1" dirty="0"/>
              <a:t>igreja não é uma comunidade pequena, mas precisa se limitar. </a:t>
            </a:r>
            <a:endParaRPr lang="pt-BR" sz="2800" dirty="0"/>
          </a:p>
        </p:txBody>
      </p:sp>
      <p:sp>
        <p:nvSpPr>
          <p:cNvPr id="2" name="Rectangle 1"/>
          <p:cNvSpPr/>
          <p:nvPr/>
        </p:nvSpPr>
        <p:spPr>
          <a:xfrm>
            <a:off x="749989" y="3143623"/>
            <a:ext cx="6483568" cy="520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>
              <a:lnSpc>
                <a:spcPct val="107000"/>
              </a:lnSpc>
              <a:spcAft>
                <a:spcPts val="800"/>
              </a:spcAft>
            </a:pPr>
            <a:r>
              <a:rPr lang="pt-BR" sz="26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ebdings" panose="05030102010509060703" pitchFamily="18" charset="2"/>
              </a:rPr>
              <a:t></a:t>
            </a:r>
            <a:r>
              <a:rPr lang="pt-BR" sz="26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 13.1	</a:t>
            </a:r>
            <a:r>
              <a:rPr lang="pt-BR" sz="26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ebdings" panose="05030102010509060703" pitchFamily="18" charset="2"/>
              </a:rPr>
              <a:t></a:t>
            </a:r>
            <a:r>
              <a:rPr lang="pt-BR" sz="26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Rm 16.1 	</a:t>
            </a:r>
            <a:endParaRPr lang="pt-BR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16"/>
          <p:cNvSpPr txBox="1"/>
          <p:nvPr/>
        </p:nvSpPr>
        <p:spPr>
          <a:xfrm>
            <a:off x="374432" y="3939033"/>
            <a:ext cx="8581789" cy="1216714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5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“Recomendo-vos </a:t>
            </a:r>
            <a:r>
              <a:rPr lang="pt-BR" sz="25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nossa irmã Febe, que está servindo à igreja de Cencréia</a:t>
            </a:r>
            <a:r>
              <a:rPr lang="pt-BR" sz="25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,”</a:t>
            </a:r>
            <a:endParaRPr lang="pt-BR" sz="2500" i="1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059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Não é uma organização, apenas viver organizada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653269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45831" y="1866655"/>
            <a:ext cx="84593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/>
              <a:t>•   </a:t>
            </a:r>
            <a:r>
              <a:rPr lang="pt-BR" sz="2800" dirty="0"/>
              <a:t> </a:t>
            </a:r>
            <a:r>
              <a:rPr lang="pt-BR" sz="2800" b="1" dirty="0" smtClean="0"/>
              <a:t>A </a:t>
            </a:r>
            <a:r>
              <a:rPr lang="pt-BR" sz="2800" b="1" dirty="0"/>
              <a:t>igreja não é uma comunidade pequena, mas precisa se limitar. </a:t>
            </a:r>
            <a:endParaRPr lang="pt-BR" sz="2800" dirty="0"/>
          </a:p>
        </p:txBody>
      </p:sp>
      <p:sp>
        <p:nvSpPr>
          <p:cNvPr id="2" name="Rectangle 1"/>
          <p:cNvSpPr/>
          <p:nvPr/>
        </p:nvSpPr>
        <p:spPr>
          <a:xfrm>
            <a:off x="749989" y="3143623"/>
            <a:ext cx="6483568" cy="499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>
              <a:lnSpc>
                <a:spcPct val="107000"/>
              </a:lnSpc>
              <a:spcAft>
                <a:spcPts val="800"/>
              </a:spcAft>
            </a:pPr>
            <a:r>
              <a:rPr lang="pt-BR" sz="26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ebdings" panose="05030102010509060703" pitchFamily="18" charset="2"/>
              </a:rPr>
              <a:t></a:t>
            </a:r>
            <a:r>
              <a:rPr lang="pt-BR" sz="26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 13.1	</a:t>
            </a:r>
            <a:r>
              <a:rPr lang="pt-BR" sz="26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ebdings" panose="05030102010509060703" pitchFamily="18" charset="2"/>
              </a:rPr>
              <a:t></a:t>
            </a:r>
            <a:r>
              <a:rPr lang="pt-BR" sz="26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Rm 16.1 	</a:t>
            </a:r>
            <a:r>
              <a:rPr lang="pt-BR" sz="26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ebdings" panose="05030102010509060703" pitchFamily="18" charset="2"/>
              </a:rPr>
              <a:t></a:t>
            </a:r>
            <a:r>
              <a:rPr lang="pt-BR" sz="26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1Ts 1.1</a:t>
            </a:r>
            <a:endParaRPr lang="pt-BR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16"/>
          <p:cNvSpPr txBox="1"/>
          <p:nvPr/>
        </p:nvSpPr>
        <p:spPr>
          <a:xfrm>
            <a:off x="374432" y="3939033"/>
            <a:ext cx="8581789" cy="1216714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5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“Paulo</a:t>
            </a:r>
            <a:r>
              <a:rPr lang="pt-BR" sz="25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Silvano e Timóteo, à igreja dos tessalonicenses em Deus Pai e no Senhor Jesus Cristo, graça e paz a vós outros</a:t>
            </a:r>
            <a:r>
              <a:rPr lang="pt-BR" sz="25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pt-BR" sz="2500" i="1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074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A igreja como comunidade tem um fator comum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653269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74432" y="1884656"/>
            <a:ext cx="851647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Algumas pessoas podem achar que o fator central da igreja é a Bíblia, mas não é. A comunidade dos santos vive em torno de Deus e do Senhor Jesus Cristo. Este é o fator comum para que esse povo o represente. </a:t>
            </a:r>
            <a:endParaRPr lang="pt-BR" sz="2800" dirty="0"/>
          </a:p>
        </p:txBody>
      </p:sp>
      <p:sp>
        <p:nvSpPr>
          <p:cNvPr id="5" name="Rectangle 4"/>
          <p:cNvSpPr/>
          <p:nvPr/>
        </p:nvSpPr>
        <p:spPr>
          <a:xfrm>
            <a:off x="269421" y="3862078"/>
            <a:ext cx="6841672" cy="536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6780" algn="just">
              <a:lnSpc>
                <a:spcPct val="107000"/>
              </a:lnSpc>
              <a:spcAft>
                <a:spcPts val="0"/>
              </a:spcAft>
            </a:pPr>
            <a:r>
              <a:rPr lang="pt-BR" sz="27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ebdings" panose="05030102010509060703" pitchFamily="18" charset="2"/>
              </a:rPr>
              <a:t></a:t>
            </a:r>
            <a:r>
              <a:rPr lang="pt-BR" sz="27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 20.28	</a:t>
            </a:r>
            <a:endParaRPr lang="pt-BR" sz="2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 Box 16"/>
          <p:cNvSpPr txBox="1"/>
          <p:nvPr/>
        </p:nvSpPr>
        <p:spPr>
          <a:xfrm>
            <a:off x="374432" y="4698310"/>
            <a:ext cx="8581789" cy="1410365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5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“tendei </a:t>
            </a:r>
            <a:r>
              <a:rPr lang="pt-BR" sz="25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vós e por todo o rebanho sobre o qual o Espírito Santo vos constituiu bispos, para pastoreardes a igreja de Deus, a qual ele comprou com o seu próprio sangue</a:t>
            </a:r>
            <a:r>
              <a:rPr lang="pt-BR" sz="25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pt-BR" sz="2500" i="1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533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A igreja como comunidade tem um fator comum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653269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74432" y="1884656"/>
            <a:ext cx="851647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Algumas pessoas podem achar que o fator central da igreja é a Bíblia, mas não é. A comunidade dos santos vive em torno de Deus e do Senhor Jesus Cristo. Este é o fator comum para que esse povo o represente. </a:t>
            </a:r>
            <a:endParaRPr lang="pt-BR" sz="2800" dirty="0"/>
          </a:p>
        </p:txBody>
      </p:sp>
      <p:sp>
        <p:nvSpPr>
          <p:cNvPr id="5" name="Rectangle 4"/>
          <p:cNvSpPr/>
          <p:nvPr/>
        </p:nvSpPr>
        <p:spPr>
          <a:xfrm>
            <a:off x="269421" y="3862078"/>
            <a:ext cx="6841672" cy="536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6780" algn="just">
              <a:lnSpc>
                <a:spcPct val="107000"/>
              </a:lnSpc>
              <a:spcAft>
                <a:spcPts val="0"/>
              </a:spcAft>
            </a:pPr>
            <a:r>
              <a:rPr lang="pt-BR" sz="27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ebdings" panose="05030102010509060703" pitchFamily="18" charset="2"/>
              </a:rPr>
              <a:t></a:t>
            </a:r>
            <a:r>
              <a:rPr lang="pt-BR" sz="27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 20.28	</a:t>
            </a:r>
            <a:r>
              <a:rPr lang="pt-BR" sz="27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ebdings" panose="05030102010509060703" pitchFamily="18" charset="2"/>
              </a:rPr>
              <a:t></a:t>
            </a:r>
            <a:r>
              <a:rPr lang="pt-BR" sz="27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 1.18 	</a:t>
            </a:r>
            <a:endParaRPr lang="pt-BR" sz="2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 Box 16"/>
          <p:cNvSpPr txBox="1"/>
          <p:nvPr/>
        </p:nvSpPr>
        <p:spPr>
          <a:xfrm>
            <a:off x="374432" y="4698310"/>
            <a:ext cx="8581789" cy="1410365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5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“Ele </a:t>
            </a:r>
            <a:r>
              <a:rPr lang="pt-BR" sz="25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a cabeça do corpo, da igreja. Ele é o princípio, o primogênito de entre os mortos, para em todas as coisas ter a primazia</a:t>
            </a:r>
            <a:r>
              <a:rPr lang="pt-BR" sz="25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,”</a:t>
            </a:r>
            <a:endParaRPr lang="pt-BR" sz="2500" i="1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435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A igreja como comunidade tem um fator comum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653269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74432" y="1884656"/>
            <a:ext cx="851647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Algumas pessoas podem achar que o fator central da igreja é a Bíblia, mas não é. A comunidade dos santos vive em torno de Deus e do Senhor Jesus Cristo. Este é o fator comum para que esse povo o represente. </a:t>
            </a:r>
            <a:endParaRPr lang="pt-BR" sz="2800" dirty="0"/>
          </a:p>
        </p:txBody>
      </p:sp>
      <p:sp>
        <p:nvSpPr>
          <p:cNvPr id="5" name="Rectangle 4"/>
          <p:cNvSpPr/>
          <p:nvPr/>
        </p:nvSpPr>
        <p:spPr>
          <a:xfrm>
            <a:off x="269421" y="3862078"/>
            <a:ext cx="6841672" cy="515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6780" algn="just">
              <a:lnSpc>
                <a:spcPct val="107000"/>
              </a:lnSpc>
              <a:spcAft>
                <a:spcPts val="0"/>
              </a:spcAft>
            </a:pPr>
            <a:r>
              <a:rPr lang="pt-BR" sz="27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ebdings" panose="05030102010509060703" pitchFamily="18" charset="2"/>
              </a:rPr>
              <a:t></a:t>
            </a:r>
            <a:r>
              <a:rPr lang="pt-BR" sz="27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 20.28	</a:t>
            </a:r>
            <a:r>
              <a:rPr lang="pt-BR" sz="27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ebdings" panose="05030102010509060703" pitchFamily="18" charset="2"/>
              </a:rPr>
              <a:t></a:t>
            </a:r>
            <a:r>
              <a:rPr lang="pt-BR" sz="27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 1.18 	</a:t>
            </a:r>
            <a:r>
              <a:rPr lang="pt-BR" sz="27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ebdings" panose="05030102010509060703" pitchFamily="18" charset="2"/>
              </a:rPr>
              <a:t></a:t>
            </a:r>
            <a:r>
              <a:rPr lang="pt-BR" sz="27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1Tm 3.15</a:t>
            </a:r>
            <a:endParaRPr lang="pt-BR" sz="2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 Box 16"/>
          <p:cNvSpPr txBox="1"/>
          <p:nvPr/>
        </p:nvSpPr>
        <p:spPr>
          <a:xfrm>
            <a:off x="374432" y="4698310"/>
            <a:ext cx="8581789" cy="1410365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5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“para </a:t>
            </a:r>
            <a:r>
              <a:rPr lang="pt-BR" sz="25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que, se eu tardar, fiques ciente de como se deve proceder na casa de Deus, que é a igreja do Deus vivo, coluna e baluarte da verdade</a:t>
            </a:r>
            <a:r>
              <a:rPr lang="pt-BR" sz="25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pt-BR" sz="2500" i="1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737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4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A igreja como comunidade se fortalece e se organiza para edificar a si mesma e o reino de Deus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2094139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46957" y="2493744"/>
            <a:ext cx="8278586" cy="2315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220980"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que a igreja não se torne uma organização, ela deve ser administrada por princípios segundo às Escrituras e servida pelos próprios integrantes dela que, segundo suas próprias convicções e habilidades, desempenham seus ministérios. </a:t>
            </a:r>
            <a:endParaRPr lang="pt-BR" sz="2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470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5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Conclusão: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5727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20431" y="1732512"/>
            <a:ext cx="8516475" cy="3452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28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A igreja é um corpo vivo. Uma comunidade composta pelos santos em torno de Deus.</a:t>
            </a:r>
            <a:endParaRPr lang="pt-BR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28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A igreja deve ser liderada pelos ministérios determinados pela sua missão.</a:t>
            </a:r>
            <a:endParaRPr lang="pt-BR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28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Decisões devem ser tomadas pelos princípios bíblicos avaliados por homens maduros e piedosos e não pela decisão da maioria. </a:t>
            </a:r>
            <a:endParaRPr lang="pt-BR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592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21" y="0"/>
            <a:ext cx="7943851" cy="4119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1624693" y="5699162"/>
            <a:ext cx="777430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latin typeface="Comic Sans MS" panose="030F0702030302020204" pitchFamily="66" charset="0"/>
              </a:rPr>
              <a:t>Este é o nosso templo</a:t>
            </a:r>
            <a:endParaRPr lang="pt-BR" sz="4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7968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93" y="161494"/>
            <a:ext cx="8700902" cy="40431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1167493" y="5699162"/>
            <a:ext cx="823150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latin typeface="Comic Sans MS" panose="030F0702030302020204" pitchFamily="66" charset="0"/>
              </a:rPr>
              <a:t>mas esta é a nossa igreja.</a:t>
            </a:r>
            <a:endParaRPr lang="pt-BR" sz="4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919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93" y="161494"/>
            <a:ext cx="8700902" cy="40431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2" descr="http://lh3.ggpht.com/_QFL-9aHGKOE/S6pqMKcw-DI/AAAAAAAAAoA/9iLenIrqD1g/cafe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862" y="3430955"/>
            <a:ext cx="2734583" cy="3600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418535" y="5699162"/>
            <a:ext cx="698046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latin typeface="Comic Sans MS" panose="030F0702030302020204" pitchFamily="66" charset="0"/>
              </a:rPr>
              <a:t>Vamos tomar um café!!!</a:t>
            </a:r>
            <a:endParaRPr lang="pt-BR" sz="4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9195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640</TotalTime>
  <Words>1878</Words>
  <Application>Microsoft Office PowerPoint</Application>
  <PresentationFormat>On-screen Show (4:3)</PresentationFormat>
  <Paragraphs>135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3" baseType="lpstr">
      <vt:lpstr>Andalus</vt:lpstr>
      <vt:lpstr>Arial</vt:lpstr>
      <vt:lpstr>Arial Rounded MT Bold</vt:lpstr>
      <vt:lpstr>Calibri</vt:lpstr>
      <vt:lpstr>Calibri Light</vt:lpstr>
      <vt:lpstr>Comic Sans MS</vt:lpstr>
      <vt:lpstr>Symbol</vt:lpstr>
      <vt:lpstr>Times New Roman</vt:lpstr>
      <vt:lpstr>Webdings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Paulo Tavares</cp:lastModifiedBy>
  <cp:revision>63</cp:revision>
  <dcterms:created xsi:type="dcterms:W3CDTF">2015-03-06T10:45:28Z</dcterms:created>
  <dcterms:modified xsi:type="dcterms:W3CDTF">2015-03-29T02:38:13Z</dcterms:modified>
</cp:coreProperties>
</file>